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66" r:id="rId3"/>
    <p:sldId id="257" r:id="rId4"/>
    <p:sldId id="258" r:id="rId5"/>
    <p:sldId id="259" r:id="rId6"/>
    <p:sldId id="260" r:id="rId7"/>
    <p:sldId id="261" r:id="rId8"/>
    <p:sldId id="262" r:id="rId9"/>
    <p:sldId id="263" r:id="rId10"/>
    <p:sldId id="264" r:id="rId11"/>
    <p:sldId id="265" r:id="rId12"/>
  </p:sldIdLst>
  <p:sldSz cx="14630400" cy="8229600"/>
  <p:notesSz cx="8229600" cy="14630400"/>
  <p:embeddedFontLst>
    <p:embeddedFont>
      <p:font typeface="DM Sans Semi Bold" panose="020B0604020202020204" charset="0"/>
      <p:regular r:id="rId14"/>
    </p:embeddedFont>
    <p:embeddedFont>
      <p:font typeface="Inter Medium"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40" d="100"/>
          <a:sy n="40" d="100"/>
        </p:scale>
        <p:origin x="24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7605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1038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Nhận Diện Loài Hoa Bằng Hình Ảnh</a:t>
            </a:r>
            <a:endParaRPr lang="en-US" sz="4450" dirty="0"/>
          </a:p>
        </p:txBody>
      </p:sp>
      <p:sp>
        <p:nvSpPr>
          <p:cNvPr id="4" name="Text 1"/>
          <p:cNvSpPr/>
          <p:nvPr/>
        </p:nvSpPr>
        <p:spPr>
          <a:xfrm>
            <a:off x="6280190" y="3868103"/>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Đồ án môn Khai Phá Dữ Liệu</a:t>
            </a:r>
            <a:endParaRPr lang="en-US" sz="1750" dirty="0"/>
          </a:p>
        </p:txBody>
      </p:sp>
      <p:sp>
        <p:nvSpPr>
          <p:cNvPr id="5" name="Text 2"/>
          <p:cNvSpPr/>
          <p:nvPr/>
        </p:nvSpPr>
        <p:spPr>
          <a:xfrm>
            <a:off x="6280190" y="4486156"/>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Giảng viên: Mai Hà An</a:t>
            </a:r>
            <a:endParaRPr lang="en-US" sz="1750" dirty="0"/>
          </a:p>
        </p:txBody>
      </p:sp>
      <p:sp>
        <p:nvSpPr>
          <p:cNvPr id="6" name="Text 3"/>
          <p:cNvSpPr/>
          <p:nvPr/>
        </p:nvSpPr>
        <p:spPr>
          <a:xfrm>
            <a:off x="6280190" y="510420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Nhóm: Nguyễn Đức Hạnh, Ngô Khoa Nguyên</a:t>
            </a:r>
            <a:endParaRPr lang="en-US" sz="1750" dirty="0"/>
          </a:p>
        </p:txBody>
      </p:sp>
      <p:sp>
        <p:nvSpPr>
          <p:cNvPr id="7" name="Shape 4"/>
          <p:cNvSpPr/>
          <p:nvPr/>
        </p:nvSpPr>
        <p:spPr>
          <a:xfrm>
            <a:off x="6280190" y="5739170"/>
            <a:ext cx="362903" cy="362903"/>
          </a:xfrm>
          <a:prstGeom prst="roundRect">
            <a:avLst>
              <a:gd name="adj" fmla="val 25194296"/>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6715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Thu Thập Và Chuẩn Bị Dữ Liệu</a:t>
            </a:r>
            <a:endParaRPr lang="en-US" sz="4450" dirty="0"/>
          </a:p>
        </p:txBody>
      </p:sp>
      <p:pic>
        <p:nvPicPr>
          <p:cNvPr id="4" name="Image 1" descr="preencoded.png"/>
          <p:cNvPicPr>
            <a:picLocks noChangeAspect="1"/>
          </p:cNvPicPr>
          <p:nvPr/>
        </p:nvPicPr>
        <p:blipFill>
          <a:blip r:embed="rId4"/>
          <a:stretch>
            <a:fillRect/>
          </a:stretch>
        </p:blipFill>
        <p:spPr>
          <a:xfrm>
            <a:off x="6280190" y="2824877"/>
            <a:ext cx="566976" cy="566976"/>
          </a:xfrm>
          <a:prstGeom prst="rect">
            <a:avLst/>
          </a:prstGeom>
        </p:spPr>
      </p:pic>
      <p:sp>
        <p:nvSpPr>
          <p:cNvPr id="5" name="Text 1"/>
          <p:cNvSpPr/>
          <p:nvPr/>
        </p:nvSpPr>
        <p:spPr>
          <a:xfrm>
            <a:off x="6280190" y="3618667"/>
            <a:ext cx="2291953"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Nguồn dữ liệu</a:t>
            </a:r>
            <a:endParaRPr lang="en-US" sz="2200" dirty="0"/>
          </a:p>
        </p:txBody>
      </p:sp>
      <p:sp>
        <p:nvSpPr>
          <p:cNvPr id="6" name="Text 2"/>
          <p:cNvSpPr/>
          <p:nvPr/>
        </p:nvSpPr>
        <p:spPr>
          <a:xfrm>
            <a:off x="6280190" y="4109085"/>
            <a:ext cx="2291953"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Kaggle, TensorFlow, tự chụp, Internet</a:t>
            </a:r>
            <a:endParaRPr lang="en-US" sz="1750" dirty="0"/>
          </a:p>
        </p:txBody>
      </p:sp>
      <p:pic>
        <p:nvPicPr>
          <p:cNvPr id="7" name="Image 2" descr="preencoded.png"/>
          <p:cNvPicPr>
            <a:picLocks noChangeAspect="1"/>
          </p:cNvPicPr>
          <p:nvPr/>
        </p:nvPicPr>
        <p:blipFill>
          <a:blip r:embed="rId5"/>
          <a:stretch>
            <a:fillRect/>
          </a:stretch>
        </p:blipFill>
        <p:spPr>
          <a:xfrm>
            <a:off x="8912304" y="2824877"/>
            <a:ext cx="566976" cy="566976"/>
          </a:xfrm>
          <a:prstGeom prst="rect">
            <a:avLst/>
          </a:prstGeom>
        </p:spPr>
      </p:pic>
      <p:sp>
        <p:nvSpPr>
          <p:cNvPr id="8" name="Text 3"/>
          <p:cNvSpPr/>
          <p:nvPr/>
        </p:nvSpPr>
        <p:spPr>
          <a:xfrm>
            <a:off x="8912304" y="3618667"/>
            <a:ext cx="2292072"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Làm sạch</a:t>
            </a:r>
            <a:endParaRPr lang="en-US" sz="2200" dirty="0"/>
          </a:p>
        </p:txBody>
      </p:sp>
      <p:sp>
        <p:nvSpPr>
          <p:cNvPr id="9" name="Text 4"/>
          <p:cNvSpPr/>
          <p:nvPr/>
        </p:nvSpPr>
        <p:spPr>
          <a:xfrm>
            <a:off x="8912304" y="4109085"/>
            <a:ext cx="2292072"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Loại bỏ ảnh mờ, nhiễu</a:t>
            </a:r>
            <a:endParaRPr lang="en-US" sz="1750" dirty="0"/>
          </a:p>
        </p:txBody>
      </p:sp>
      <p:pic>
        <p:nvPicPr>
          <p:cNvPr id="10" name="Image 3" descr="preencoded.png"/>
          <p:cNvPicPr>
            <a:picLocks noChangeAspect="1"/>
          </p:cNvPicPr>
          <p:nvPr/>
        </p:nvPicPr>
        <p:blipFill>
          <a:blip r:embed="rId6"/>
          <a:stretch>
            <a:fillRect/>
          </a:stretch>
        </p:blipFill>
        <p:spPr>
          <a:xfrm>
            <a:off x="11544538" y="2824877"/>
            <a:ext cx="566976" cy="566976"/>
          </a:xfrm>
          <a:prstGeom prst="rect">
            <a:avLst/>
          </a:prstGeom>
        </p:spPr>
      </p:pic>
      <p:sp>
        <p:nvSpPr>
          <p:cNvPr id="11" name="Text 5"/>
          <p:cNvSpPr/>
          <p:nvPr/>
        </p:nvSpPr>
        <p:spPr>
          <a:xfrm>
            <a:off x="11544538" y="3618667"/>
            <a:ext cx="2291953"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Chuẩn hóa</a:t>
            </a:r>
            <a:endParaRPr lang="en-US" sz="2200" dirty="0"/>
          </a:p>
        </p:txBody>
      </p:sp>
      <p:sp>
        <p:nvSpPr>
          <p:cNvPr id="12" name="Text 6"/>
          <p:cNvSpPr/>
          <p:nvPr/>
        </p:nvSpPr>
        <p:spPr>
          <a:xfrm>
            <a:off x="11544538" y="4109085"/>
            <a:ext cx="2291953"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Kích thước, định dạng JPEG/PNG</a:t>
            </a:r>
            <a:endParaRPr lang="en-US" sz="1750" dirty="0"/>
          </a:p>
        </p:txBody>
      </p:sp>
      <p:pic>
        <p:nvPicPr>
          <p:cNvPr id="13" name="Image 4" descr="preencoded.png"/>
          <p:cNvPicPr>
            <a:picLocks noChangeAspect="1"/>
          </p:cNvPicPr>
          <p:nvPr/>
        </p:nvPicPr>
        <p:blipFill>
          <a:blip r:embed="rId7"/>
          <a:stretch>
            <a:fillRect/>
          </a:stretch>
        </p:blipFill>
        <p:spPr>
          <a:xfrm>
            <a:off x="6280190" y="5515332"/>
            <a:ext cx="566976" cy="566976"/>
          </a:xfrm>
          <a:prstGeom prst="rect">
            <a:avLst/>
          </a:prstGeom>
        </p:spPr>
      </p:pic>
      <p:sp>
        <p:nvSpPr>
          <p:cNvPr id="14" name="Text 7"/>
          <p:cNvSpPr/>
          <p:nvPr/>
        </p:nvSpPr>
        <p:spPr>
          <a:xfrm>
            <a:off x="6280190" y="6309122"/>
            <a:ext cx="2291953"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Dán nhãn</a:t>
            </a:r>
            <a:endParaRPr lang="en-US" sz="2200" dirty="0"/>
          </a:p>
        </p:txBody>
      </p:sp>
      <p:sp>
        <p:nvSpPr>
          <p:cNvPr id="15" name="Text 8"/>
          <p:cNvSpPr/>
          <p:nvPr/>
        </p:nvSpPr>
        <p:spPr>
          <a:xfrm>
            <a:off x="6280190" y="6799540"/>
            <a:ext cx="2291953"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Gán nhãn thủ công</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949881"/>
            <a:ext cx="6961465"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Tiền Xử Lý </a:t>
            </a:r>
            <a:endParaRPr lang="en-US" sz="4450" dirty="0"/>
          </a:p>
        </p:txBody>
      </p:sp>
      <p:pic>
        <p:nvPicPr>
          <p:cNvPr id="3" name="Image 0" descr="preencoded.png"/>
          <p:cNvPicPr>
            <a:picLocks noChangeAspect="1"/>
          </p:cNvPicPr>
          <p:nvPr/>
        </p:nvPicPr>
        <p:blipFill>
          <a:blip r:embed="rId3"/>
          <a:stretch>
            <a:fillRect/>
          </a:stretch>
        </p:blipFill>
        <p:spPr>
          <a:xfrm>
            <a:off x="801410" y="2258258"/>
            <a:ext cx="3120747" cy="3120747"/>
          </a:xfrm>
          <a:prstGeom prst="rect">
            <a:avLst/>
          </a:prstGeom>
        </p:spPr>
      </p:pic>
      <p:pic>
        <p:nvPicPr>
          <p:cNvPr id="4" name="Image 1" descr="preencoded.png"/>
          <p:cNvPicPr>
            <a:picLocks noChangeAspect="1"/>
          </p:cNvPicPr>
          <p:nvPr/>
        </p:nvPicPr>
        <p:blipFill>
          <a:blip r:embed="rId4"/>
          <a:stretch>
            <a:fillRect/>
          </a:stretch>
        </p:blipFill>
        <p:spPr>
          <a:xfrm>
            <a:off x="4103608" y="2258258"/>
            <a:ext cx="3120866" cy="3120866"/>
          </a:xfrm>
          <a:prstGeom prst="rect">
            <a:avLst/>
          </a:prstGeom>
        </p:spPr>
      </p:pic>
      <p:pic>
        <p:nvPicPr>
          <p:cNvPr id="5" name="Image 2" descr="preencoded.png"/>
          <p:cNvPicPr>
            <a:picLocks noChangeAspect="1"/>
          </p:cNvPicPr>
          <p:nvPr/>
        </p:nvPicPr>
        <p:blipFill>
          <a:blip r:embed="rId5"/>
          <a:stretch>
            <a:fillRect/>
          </a:stretch>
        </p:blipFill>
        <p:spPr>
          <a:xfrm>
            <a:off x="7405926" y="2258258"/>
            <a:ext cx="3120747" cy="3120747"/>
          </a:xfrm>
          <a:prstGeom prst="rect">
            <a:avLst/>
          </a:prstGeom>
        </p:spPr>
      </p:pic>
      <p:pic>
        <p:nvPicPr>
          <p:cNvPr id="6" name="Image 3" descr="preencoded.png"/>
          <p:cNvPicPr>
            <a:picLocks noChangeAspect="1"/>
          </p:cNvPicPr>
          <p:nvPr/>
        </p:nvPicPr>
        <p:blipFill>
          <a:blip r:embed="rId6"/>
          <a:stretch>
            <a:fillRect/>
          </a:stretch>
        </p:blipFill>
        <p:spPr>
          <a:xfrm>
            <a:off x="10708124" y="2258258"/>
            <a:ext cx="3120866" cy="3120866"/>
          </a:xfrm>
          <a:prstGeom prst="rect">
            <a:avLst/>
          </a:prstGeom>
        </p:spPr>
      </p:pic>
      <p:sp>
        <p:nvSpPr>
          <p:cNvPr id="7" name="Text 1"/>
          <p:cNvSpPr/>
          <p:nvPr/>
        </p:nvSpPr>
        <p:spPr>
          <a:xfrm>
            <a:off x="793790" y="5893594"/>
            <a:ext cx="4120753" cy="748427"/>
          </a:xfrm>
          <a:prstGeom prst="rect">
            <a:avLst/>
          </a:prstGeom>
          <a:noFill/>
          <a:ln/>
        </p:spPr>
        <p:txBody>
          <a:bodyPr wrap="none" lIns="0" tIns="0" rIns="0" bIns="0" rtlCol="0" anchor="t"/>
          <a:lstStyle/>
          <a:p>
            <a:pPr marL="0" indent="0" algn="ctr">
              <a:lnSpc>
                <a:spcPts val="5850"/>
              </a:lnSpc>
              <a:buNone/>
            </a:pPr>
            <a:r>
              <a:rPr lang="en-US" sz="5850" dirty="0">
                <a:solidFill>
                  <a:srgbClr val="464646"/>
                </a:solidFill>
                <a:latin typeface="DM Sans Semi Bold" pitchFamily="34" charset="0"/>
                <a:ea typeface="DM Sans Semi Bold" pitchFamily="34" charset="-122"/>
                <a:cs typeface="DM Sans Semi Bold" pitchFamily="34" charset="-120"/>
              </a:rPr>
              <a:t>70%</a:t>
            </a:r>
            <a:endParaRPr lang="en-US" sz="5850" dirty="0"/>
          </a:p>
        </p:txBody>
      </p:sp>
      <p:sp>
        <p:nvSpPr>
          <p:cNvPr id="8" name="Text 2"/>
          <p:cNvSpPr/>
          <p:nvPr/>
        </p:nvSpPr>
        <p:spPr>
          <a:xfrm>
            <a:off x="1436489" y="692538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Huấn luyện</a:t>
            </a:r>
            <a:endParaRPr lang="en-US" sz="2200" dirty="0"/>
          </a:p>
        </p:txBody>
      </p:sp>
      <p:sp>
        <p:nvSpPr>
          <p:cNvPr id="9" name="Text 3"/>
          <p:cNvSpPr/>
          <p:nvPr/>
        </p:nvSpPr>
        <p:spPr>
          <a:xfrm>
            <a:off x="5254704" y="5893594"/>
            <a:ext cx="4120872" cy="748427"/>
          </a:xfrm>
          <a:prstGeom prst="rect">
            <a:avLst/>
          </a:prstGeom>
          <a:noFill/>
          <a:ln/>
        </p:spPr>
        <p:txBody>
          <a:bodyPr wrap="none" lIns="0" tIns="0" rIns="0" bIns="0" rtlCol="0" anchor="t"/>
          <a:lstStyle/>
          <a:p>
            <a:pPr marL="0" indent="0" algn="ctr">
              <a:lnSpc>
                <a:spcPts val="5850"/>
              </a:lnSpc>
              <a:buNone/>
            </a:pPr>
            <a:r>
              <a:rPr lang="en-US" sz="5850" dirty="0">
                <a:solidFill>
                  <a:srgbClr val="464646"/>
                </a:solidFill>
                <a:latin typeface="DM Sans Semi Bold" pitchFamily="34" charset="0"/>
                <a:ea typeface="DM Sans Semi Bold" pitchFamily="34" charset="-122"/>
                <a:cs typeface="DM Sans Semi Bold" pitchFamily="34" charset="-120"/>
              </a:rPr>
              <a:t>20%</a:t>
            </a:r>
            <a:endParaRPr lang="en-US" sz="5850" dirty="0"/>
          </a:p>
        </p:txBody>
      </p:sp>
      <p:sp>
        <p:nvSpPr>
          <p:cNvPr id="10" name="Text 4"/>
          <p:cNvSpPr/>
          <p:nvPr/>
        </p:nvSpPr>
        <p:spPr>
          <a:xfrm>
            <a:off x="5897523" y="692538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Validation</a:t>
            </a:r>
            <a:endParaRPr lang="en-US" sz="2200" dirty="0"/>
          </a:p>
        </p:txBody>
      </p:sp>
      <p:sp>
        <p:nvSpPr>
          <p:cNvPr id="11" name="Text 5"/>
          <p:cNvSpPr/>
          <p:nvPr/>
        </p:nvSpPr>
        <p:spPr>
          <a:xfrm>
            <a:off x="9715738" y="5893594"/>
            <a:ext cx="4120753" cy="748427"/>
          </a:xfrm>
          <a:prstGeom prst="rect">
            <a:avLst/>
          </a:prstGeom>
          <a:noFill/>
          <a:ln/>
        </p:spPr>
        <p:txBody>
          <a:bodyPr wrap="none" lIns="0" tIns="0" rIns="0" bIns="0" rtlCol="0" anchor="t"/>
          <a:lstStyle/>
          <a:p>
            <a:pPr marL="0" indent="0" algn="ctr">
              <a:lnSpc>
                <a:spcPts val="5850"/>
              </a:lnSpc>
              <a:buNone/>
            </a:pPr>
            <a:r>
              <a:rPr lang="en-US" sz="5850" dirty="0">
                <a:solidFill>
                  <a:srgbClr val="464646"/>
                </a:solidFill>
                <a:latin typeface="DM Sans Semi Bold" pitchFamily="34" charset="0"/>
                <a:ea typeface="DM Sans Semi Bold" pitchFamily="34" charset="-122"/>
                <a:cs typeface="DM Sans Semi Bold" pitchFamily="34" charset="-120"/>
              </a:rPr>
              <a:t>10%</a:t>
            </a:r>
            <a:endParaRPr lang="en-US" sz="5850" dirty="0"/>
          </a:p>
        </p:txBody>
      </p:sp>
      <p:sp>
        <p:nvSpPr>
          <p:cNvPr id="12" name="Text 6"/>
          <p:cNvSpPr/>
          <p:nvPr/>
        </p:nvSpPr>
        <p:spPr>
          <a:xfrm>
            <a:off x="10358438" y="692538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Test</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F7DEEC-1D1C-FEA0-8813-A03832675400}"/>
              </a:ext>
            </a:extLst>
          </p:cNvPr>
          <p:cNvSpPr txBox="1"/>
          <p:nvPr/>
        </p:nvSpPr>
        <p:spPr>
          <a:xfrm>
            <a:off x="821803" y="1157468"/>
            <a:ext cx="9236597" cy="777136"/>
          </a:xfrm>
          <a:prstGeom prst="rect">
            <a:avLst/>
          </a:prstGeom>
          <a:noFill/>
        </p:spPr>
        <p:txBody>
          <a:bodyPr wrap="square" rtlCol="0">
            <a:spAutoFit/>
          </a:bodyPr>
          <a:lstStyle/>
          <a:p>
            <a:r>
              <a:rPr lang="en-US" sz="4450" dirty="0"/>
              <a:t>Lý do </a:t>
            </a:r>
            <a:r>
              <a:rPr lang="en-US" sz="4450" dirty="0" err="1"/>
              <a:t>chọn</a:t>
            </a:r>
            <a:r>
              <a:rPr lang="en-US" sz="4450" dirty="0"/>
              <a:t> </a:t>
            </a:r>
            <a:r>
              <a:rPr lang="en-US" sz="4450" dirty="0" err="1"/>
              <a:t>đề</a:t>
            </a:r>
            <a:r>
              <a:rPr lang="en-US" sz="4450" dirty="0"/>
              <a:t> </a:t>
            </a:r>
            <a:r>
              <a:rPr lang="en-US" sz="4450" dirty="0" err="1"/>
              <a:t>tài</a:t>
            </a:r>
            <a:endParaRPr lang="en-US" sz="4450" dirty="0"/>
          </a:p>
        </p:txBody>
      </p:sp>
      <p:sp>
        <p:nvSpPr>
          <p:cNvPr id="3" name="TextBox 2">
            <a:extLst>
              <a:ext uri="{FF2B5EF4-FFF2-40B4-BE49-F238E27FC236}">
                <a16:creationId xmlns:a16="http://schemas.microsoft.com/office/drawing/2014/main" id="{FCE156DD-4F91-AAFC-34B3-071EF7A26D12}"/>
              </a:ext>
            </a:extLst>
          </p:cNvPr>
          <p:cNvSpPr txBox="1"/>
          <p:nvPr/>
        </p:nvSpPr>
        <p:spPr>
          <a:xfrm>
            <a:off x="821804" y="2025570"/>
            <a:ext cx="6007260" cy="3447098"/>
          </a:xfrm>
          <a:prstGeom prst="rect">
            <a:avLst/>
          </a:prstGeom>
          <a:noFill/>
        </p:spPr>
        <p:txBody>
          <a:bodyPr wrap="square" rtlCol="0">
            <a:spAutoFit/>
          </a:bodyPr>
          <a:lstStyle/>
          <a:p>
            <a:r>
              <a:rPr lang="vi-VN" sz="2000" dirty="0"/>
              <a:t>Trong thời đại công nghệ số, lượng dữ liệu tăng nhanh đã đặt ra yêu cầu cấp thiết cho các kỹ thuật phân tích hiệu quả hơn. Khai phá dữ liệu là một hướng tiếp cận hiện đại, giúp phát hiện thông tin hữu ích từ tập dữ liệu lớn, hỗ trợ quá trình ra quyết định. Đề tài “Nhận diện loài hoa bằng hình ảnh” ứng dụng các phương pháp khai phá dữ liệu trong xử lý ảnh, nhằm nâng cao chất lượng và hiệu quả nhận diện đối tượng bằng công nghệ trí tuệ nhân tạo.</a:t>
            </a:r>
          </a:p>
          <a:p>
            <a:endParaRPr lang="en-US" dirty="0"/>
          </a:p>
        </p:txBody>
      </p:sp>
      <p:sp>
        <p:nvSpPr>
          <p:cNvPr id="4" name="TextBox 3">
            <a:extLst>
              <a:ext uri="{FF2B5EF4-FFF2-40B4-BE49-F238E27FC236}">
                <a16:creationId xmlns:a16="http://schemas.microsoft.com/office/drawing/2014/main" id="{55A21580-32CA-5731-A853-61F4D62C2C94}"/>
              </a:ext>
            </a:extLst>
          </p:cNvPr>
          <p:cNvSpPr txBox="1"/>
          <p:nvPr/>
        </p:nvSpPr>
        <p:spPr>
          <a:xfrm>
            <a:off x="7315200" y="613458"/>
            <a:ext cx="6493396" cy="6331352"/>
          </a:xfrm>
          <a:prstGeom prst="rect">
            <a:avLst/>
          </a:prstGeom>
          <a:noFill/>
        </p:spPr>
        <p:txBody>
          <a:bodyPr wrap="square" rtlCol="0">
            <a:spAutoFit/>
          </a:bodyPr>
          <a:lstStyle/>
          <a:p>
            <a:endParaRPr lang="en-US" dirty="0"/>
          </a:p>
        </p:txBody>
      </p:sp>
      <p:pic>
        <p:nvPicPr>
          <p:cNvPr id="6" name="Picture 5" descr="A red rose on a white cloth&#10;&#10;AI-generated content may be incorrect.">
            <a:extLst>
              <a:ext uri="{FF2B5EF4-FFF2-40B4-BE49-F238E27FC236}">
                <a16:creationId xmlns:a16="http://schemas.microsoft.com/office/drawing/2014/main" id="{987E1D8D-080E-F2E0-5E6C-C177BC581DD7}"/>
              </a:ext>
            </a:extLst>
          </p:cNvPr>
          <p:cNvPicPr>
            <a:picLocks noChangeAspect="1"/>
          </p:cNvPicPr>
          <p:nvPr/>
        </p:nvPicPr>
        <p:blipFill>
          <a:blip r:embed="rId2"/>
          <a:stretch>
            <a:fillRect/>
          </a:stretch>
        </p:blipFill>
        <p:spPr>
          <a:xfrm>
            <a:off x="6740575" y="92597"/>
            <a:ext cx="7889825" cy="7847636"/>
          </a:xfrm>
          <a:prstGeom prst="rect">
            <a:avLst/>
          </a:prstGeom>
        </p:spPr>
      </p:pic>
    </p:spTree>
    <p:extLst>
      <p:ext uri="{BB962C8B-B14F-4D97-AF65-F5344CB8AC3E}">
        <p14:creationId xmlns:p14="http://schemas.microsoft.com/office/powerpoint/2010/main" val="3459758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86940"/>
            <a:ext cx="5670590" cy="708779"/>
          </a:xfrm>
          <a:prstGeom prst="rect">
            <a:avLst/>
          </a:prstGeom>
          <a:noFill/>
          <a:ln/>
        </p:spPr>
        <p:txBody>
          <a:bodyPr wrap="none" lIns="0" tIns="0" rIns="0" bIns="0" rtlCol="0" anchor="t"/>
          <a:lstStyle/>
          <a:p>
            <a:pPr marL="0" indent="0" algn="l">
              <a:lnSpc>
                <a:spcPts val="5550"/>
              </a:lnSpc>
              <a:buNone/>
            </a:pPr>
            <a:r>
              <a:rPr lang="en-US" sz="4450" dirty="0" err="1">
                <a:solidFill>
                  <a:srgbClr val="030303"/>
                </a:solidFill>
                <a:latin typeface="DM Sans Semi Bold" pitchFamily="34" charset="0"/>
              </a:rPr>
              <a:t>Mục</a:t>
            </a:r>
            <a:r>
              <a:rPr lang="en-US" sz="4450" dirty="0">
                <a:solidFill>
                  <a:srgbClr val="030303"/>
                </a:solidFill>
                <a:latin typeface="DM Sans Semi Bold" pitchFamily="34" charset="0"/>
              </a:rPr>
              <a:t> </a:t>
            </a:r>
            <a:r>
              <a:rPr lang="en-US" sz="4450" dirty="0" err="1">
                <a:solidFill>
                  <a:srgbClr val="030303"/>
                </a:solidFill>
                <a:latin typeface="DM Sans Semi Bold" pitchFamily="34" charset="0"/>
              </a:rPr>
              <a:t>tiêu</a:t>
            </a:r>
            <a:r>
              <a:rPr lang="en-US" sz="4450" dirty="0">
                <a:solidFill>
                  <a:srgbClr val="030303"/>
                </a:solidFill>
                <a:latin typeface="DM Sans Semi Bold" pitchFamily="34" charset="0"/>
              </a:rPr>
              <a:t> </a:t>
            </a:r>
            <a:endParaRPr lang="en-US" sz="4450" dirty="0"/>
          </a:p>
        </p:txBody>
      </p:sp>
      <p:sp>
        <p:nvSpPr>
          <p:cNvPr id="4" name="Shape 1"/>
          <p:cNvSpPr/>
          <p:nvPr/>
        </p:nvSpPr>
        <p:spPr>
          <a:xfrm>
            <a:off x="6280190" y="3491032"/>
            <a:ext cx="510302" cy="510302"/>
          </a:xfrm>
          <a:prstGeom prst="roundRect">
            <a:avLst>
              <a:gd name="adj" fmla="val 6667"/>
            </a:avLst>
          </a:prstGeom>
          <a:solidFill>
            <a:srgbClr val="F2EEEE"/>
          </a:solidFill>
          <a:ln/>
        </p:spPr>
      </p:sp>
      <p:pic>
        <p:nvPicPr>
          <p:cNvPr id="5" name="Image 1" descr="preencoded.png"/>
          <p:cNvPicPr>
            <a:picLocks noChangeAspect="1"/>
          </p:cNvPicPr>
          <p:nvPr/>
        </p:nvPicPr>
        <p:blipFill>
          <a:blip r:embed="rId4"/>
          <a:stretch>
            <a:fillRect/>
          </a:stretch>
        </p:blipFill>
        <p:spPr>
          <a:xfrm>
            <a:off x="6365260" y="3533537"/>
            <a:ext cx="340162" cy="425291"/>
          </a:xfrm>
          <a:prstGeom prst="rect">
            <a:avLst/>
          </a:prstGeom>
        </p:spPr>
      </p:pic>
      <p:sp>
        <p:nvSpPr>
          <p:cNvPr id="6" name="Text 2"/>
          <p:cNvSpPr/>
          <p:nvPr/>
        </p:nvSpPr>
        <p:spPr>
          <a:xfrm>
            <a:off x="7017306" y="34910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Dữ liệu tăng nhanh</a:t>
            </a:r>
            <a:endParaRPr lang="en-US" sz="2200" dirty="0"/>
          </a:p>
        </p:txBody>
      </p:sp>
      <p:sp>
        <p:nvSpPr>
          <p:cNvPr id="7" name="Text 3"/>
          <p:cNvSpPr/>
          <p:nvPr/>
        </p:nvSpPr>
        <p:spPr>
          <a:xfrm>
            <a:off x="7017306" y="3981450"/>
            <a:ext cx="2927747"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Yêu cầu kỹ thuật phân tích hiệu quả</a:t>
            </a:r>
            <a:endParaRPr lang="en-US" sz="1750" dirty="0"/>
          </a:p>
        </p:txBody>
      </p:sp>
      <p:sp>
        <p:nvSpPr>
          <p:cNvPr id="8" name="Shape 4"/>
          <p:cNvSpPr/>
          <p:nvPr/>
        </p:nvSpPr>
        <p:spPr>
          <a:xfrm>
            <a:off x="10171867" y="3491032"/>
            <a:ext cx="510302" cy="510302"/>
          </a:xfrm>
          <a:prstGeom prst="roundRect">
            <a:avLst>
              <a:gd name="adj" fmla="val 6667"/>
            </a:avLst>
          </a:prstGeom>
          <a:solidFill>
            <a:srgbClr val="F2EEEE"/>
          </a:solidFill>
          <a:ln/>
        </p:spPr>
      </p:sp>
      <p:pic>
        <p:nvPicPr>
          <p:cNvPr id="9" name="Image 2" descr="preencoded.png"/>
          <p:cNvPicPr>
            <a:picLocks noChangeAspect="1"/>
          </p:cNvPicPr>
          <p:nvPr/>
        </p:nvPicPr>
        <p:blipFill>
          <a:blip r:embed="rId5"/>
          <a:stretch>
            <a:fillRect/>
          </a:stretch>
        </p:blipFill>
        <p:spPr>
          <a:xfrm>
            <a:off x="10256937" y="3533537"/>
            <a:ext cx="340162" cy="425291"/>
          </a:xfrm>
          <a:prstGeom prst="rect">
            <a:avLst/>
          </a:prstGeom>
        </p:spPr>
      </p:pic>
      <p:sp>
        <p:nvSpPr>
          <p:cNvPr id="10" name="Text 5"/>
          <p:cNvSpPr/>
          <p:nvPr/>
        </p:nvSpPr>
        <p:spPr>
          <a:xfrm>
            <a:off x="10908983" y="34910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Khai phá dữ liệu</a:t>
            </a:r>
            <a:endParaRPr lang="en-US" sz="2200" dirty="0"/>
          </a:p>
        </p:txBody>
      </p:sp>
      <p:sp>
        <p:nvSpPr>
          <p:cNvPr id="11" name="Text 6"/>
          <p:cNvSpPr/>
          <p:nvPr/>
        </p:nvSpPr>
        <p:spPr>
          <a:xfrm>
            <a:off x="10908983" y="3981450"/>
            <a:ext cx="2927747"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Phát hiện thông tin từ dữ liệu lớn</a:t>
            </a:r>
            <a:endParaRPr lang="en-US" sz="1750" dirty="0"/>
          </a:p>
        </p:txBody>
      </p:sp>
      <p:sp>
        <p:nvSpPr>
          <p:cNvPr id="12" name="Shape 7"/>
          <p:cNvSpPr/>
          <p:nvPr/>
        </p:nvSpPr>
        <p:spPr>
          <a:xfrm>
            <a:off x="6280190" y="5189220"/>
            <a:ext cx="510302" cy="510302"/>
          </a:xfrm>
          <a:prstGeom prst="roundRect">
            <a:avLst>
              <a:gd name="adj" fmla="val 6667"/>
            </a:avLst>
          </a:prstGeom>
          <a:solidFill>
            <a:srgbClr val="F2EEEE"/>
          </a:solidFill>
          <a:ln/>
        </p:spPr>
      </p:sp>
      <p:pic>
        <p:nvPicPr>
          <p:cNvPr id="13" name="Image 3" descr="preencoded.png"/>
          <p:cNvPicPr>
            <a:picLocks noChangeAspect="1"/>
          </p:cNvPicPr>
          <p:nvPr/>
        </p:nvPicPr>
        <p:blipFill>
          <a:blip r:embed="rId6"/>
          <a:stretch>
            <a:fillRect/>
          </a:stretch>
        </p:blipFill>
        <p:spPr>
          <a:xfrm>
            <a:off x="6365260" y="5231725"/>
            <a:ext cx="340162" cy="425291"/>
          </a:xfrm>
          <a:prstGeom prst="rect">
            <a:avLst/>
          </a:prstGeom>
        </p:spPr>
      </p:pic>
      <p:sp>
        <p:nvSpPr>
          <p:cNvPr id="14" name="Text 8"/>
          <p:cNvSpPr/>
          <p:nvPr/>
        </p:nvSpPr>
        <p:spPr>
          <a:xfrm>
            <a:off x="7017306" y="51892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Ứng dụng AI</a:t>
            </a:r>
            <a:endParaRPr lang="en-US" sz="2200" dirty="0"/>
          </a:p>
        </p:txBody>
      </p:sp>
      <p:sp>
        <p:nvSpPr>
          <p:cNvPr id="15" name="Text 9"/>
          <p:cNvSpPr/>
          <p:nvPr/>
        </p:nvSpPr>
        <p:spPr>
          <a:xfrm>
            <a:off x="7017306" y="5679638"/>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Nâng cao chất lượng nhận diện đối tượng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6856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Mục Tiêu Đề Tài</a:t>
            </a:r>
            <a:endParaRPr lang="en-US" sz="4450" dirty="0"/>
          </a:p>
        </p:txBody>
      </p:sp>
      <p:pic>
        <p:nvPicPr>
          <p:cNvPr id="4" name="Image 1" descr="preencoded.png"/>
          <p:cNvPicPr>
            <a:picLocks noChangeAspect="1"/>
          </p:cNvPicPr>
          <p:nvPr/>
        </p:nvPicPr>
        <p:blipFill>
          <a:blip r:embed="rId4"/>
          <a:stretch>
            <a:fillRect/>
          </a:stretch>
        </p:blipFill>
        <p:spPr>
          <a:xfrm>
            <a:off x="6280190" y="1917502"/>
            <a:ext cx="1134070" cy="1360884"/>
          </a:xfrm>
          <a:prstGeom prst="rect">
            <a:avLst/>
          </a:prstGeom>
        </p:spPr>
      </p:pic>
      <p:sp>
        <p:nvSpPr>
          <p:cNvPr id="5" name="Text 1"/>
          <p:cNvSpPr/>
          <p:nvPr/>
        </p:nvSpPr>
        <p:spPr>
          <a:xfrm>
            <a:off x="7754422" y="21443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Nghiên cứu</a:t>
            </a:r>
            <a:endParaRPr lang="en-US" sz="2200" dirty="0"/>
          </a:p>
        </p:txBody>
      </p:sp>
      <p:sp>
        <p:nvSpPr>
          <p:cNvPr id="6" name="Text 2"/>
          <p:cNvSpPr/>
          <p:nvPr/>
        </p:nvSpPr>
        <p:spPr>
          <a:xfrm>
            <a:off x="7754422" y="2634734"/>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Áp dụng khai phá dữ liệu trong nhận diện hình ảnh</a:t>
            </a:r>
            <a:endParaRPr lang="en-US" sz="1750" dirty="0"/>
          </a:p>
        </p:txBody>
      </p:sp>
      <p:pic>
        <p:nvPicPr>
          <p:cNvPr id="7" name="Image 2" descr="preencoded.png"/>
          <p:cNvPicPr>
            <a:picLocks noChangeAspect="1"/>
          </p:cNvPicPr>
          <p:nvPr/>
        </p:nvPicPr>
        <p:blipFill>
          <a:blip r:embed="rId5"/>
          <a:stretch>
            <a:fillRect/>
          </a:stretch>
        </p:blipFill>
        <p:spPr>
          <a:xfrm>
            <a:off x="6280190" y="3278386"/>
            <a:ext cx="1134070" cy="1360884"/>
          </a:xfrm>
          <a:prstGeom prst="rect">
            <a:avLst/>
          </a:prstGeom>
        </p:spPr>
      </p:pic>
      <p:sp>
        <p:nvSpPr>
          <p:cNvPr id="8" name="Text 3"/>
          <p:cNvSpPr/>
          <p:nvPr/>
        </p:nvSpPr>
        <p:spPr>
          <a:xfrm>
            <a:off x="7754422" y="35052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Tối ưu hóa</a:t>
            </a:r>
            <a:endParaRPr lang="en-US" sz="2200" dirty="0"/>
          </a:p>
        </p:txBody>
      </p:sp>
      <p:sp>
        <p:nvSpPr>
          <p:cNvPr id="9" name="Text 4"/>
          <p:cNvSpPr/>
          <p:nvPr/>
        </p:nvSpPr>
        <p:spPr>
          <a:xfrm>
            <a:off x="7754422" y="3995618"/>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Tiền xử lý và trích xuất đặc trưng</a:t>
            </a:r>
            <a:endParaRPr lang="en-US" sz="1750" dirty="0"/>
          </a:p>
        </p:txBody>
      </p:sp>
      <p:pic>
        <p:nvPicPr>
          <p:cNvPr id="10" name="Image 3" descr="preencoded.png"/>
          <p:cNvPicPr>
            <a:picLocks noChangeAspect="1"/>
          </p:cNvPicPr>
          <p:nvPr/>
        </p:nvPicPr>
        <p:blipFill>
          <a:blip r:embed="rId6"/>
          <a:stretch>
            <a:fillRect/>
          </a:stretch>
        </p:blipFill>
        <p:spPr>
          <a:xfrm>
            <a:off x="6280190" y="4639270"/>
            <a:ext cx="1134070" cy="1360884"/>
          </a:xfrm>
          <a:prstGeom prst="rect">
            <a:avLst/>
          </a:prstGeom>
        </p:spPr>
      </p:pic>
      <p:sp>
        <p:nvSpPr>
          <p:cNvPr id="11" name="Text 5"/>
          <p:cNvSpPr/>
          <p:nvPr/>
        </p:nvSpPr>
        <p:spPr>
          <a:xfrm>
            <a:off x="7754422" y="486608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Nâng cao</a:t>
            </a:r>
            <a:endParaRPr lang="en-US" sz="2200" dirty="0"/>
          </a:p>
        </p:txBody>
      </p:sp>
      <p:sp>
        <p:nvSpPr>
          <p:cNvPr id="12" name="Text 6"/>
          <p:cNvSpPr/>
          <p:nvPr/>
        </p:nvSpPr>
        <p:spPr>
          <a:xfrm>
            <a:off x="7754422" y="5356503"/>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Độ chính xác và tốc độ nhận diện</a:t>
            </a:r>
            <a:endParaRPr lang="en-US" sz="1750" dirty="0"/>
          </a:p>
        </p:txBody>
      </p:sp>
      <p:pic>
        <p:nvPicPr>
          <p:cNvPr id="13" name="Image 4" descr="preencoded.png"/>
          <p:cNvPicPr>
            <a:picLocks noChangeAspect="1"/>
          </p:cNvPicPr>
          <p:nvPr/>
        </p:nvPicPr>
        <p:blipFill>
          <a:blip r:embed="rId7"/>
          <a:stretch>
            <a:fillRect/>
          </a:stretch>
        </p:blipFill>
        <p:spPr>
          <a:xfrm>
            <a:off x="6280190" y="6000155"/>
            <a:ext cx="1134070" cy="1360884"/>
          </a:xfrm>
          <a:prstGeom prst="rect">
            <a:avLst/>
          </a:prstGeom>
        </p:spPr>
      </p:pic>
      <p:sp>
        <p:nvSpPr>
          <p:cNvPr id="14" name="Text 7"/>
          <p:cNvSpPr/>
          <p:nvPr/>
        </p:nvSpPr>
        <p:spPr>
          <a:xfrm>
            <a:off x="7754422" y="62269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So sánh</a:t>
            </a:r>
            <a:endParaRPr lang="en-US" sz="2200" dirty="0"/>
          </a:p>
        </p:txBody>
      </p:sp>
      <p:sp>
        <p:nvSpPr>
          <p:cNvPr id="15" name="Text 8"/>
          <p:cNvSpPr/>
          <p:nvPr/>
        </p:nvSpPr>
        <p:spPr>
          <a:xfrm>
            <a:off x="7754422" y="6717387"/>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Hiệu quả giữa các thuật toán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3615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Phạm Vi Và Công Cụ</a:t>
            </a:r>
            <a:endParaRPr lang="en-US" sz="4450" dirty="0"/>
          </a:p>
        </p:txBody>
      </p:sp>
      <p:sp>
        <p:nvSpPr>
          <p:cNvPr id="4" name="Shape 1"/>
          <p:cNvSpPr/>
          <p:nvPr/>
        </p:nvSpPr>
        <p:spPr>
          <a:xfrm>
            <a:off x="793790" y="1685092"/>
            <a:ext cx="7556421" cy="1306949"/>
          </a:xfrm>
          <a:prstGeom prst="roundRect">
            <a:avLst>
              <a:gd name="adj" fmla="val 2603"/>
            </a:avLst>
          </a:prstGeom>
          <a:solidFill>
            <a:srgbClr val="F2EEEE"/>
          </a:solidFill>
          <a:ln/>
        </p:spPr>
      </p:sp>
      <p:sp>
        <p:nvSpPr>
          <p:cNvPr id="5" name="Text 2"/>
          <p:cNvSpPr/>
          <p:nvPr/>
        </p:nvSpPr>
        <p:spPr>
          <a:xfrm>
            <a:off x="1020604" y="191190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Google Colab</a:t>
            </a:r>
            <a:endParaRPr lang="en-US" sz="2200" dirty="0"/>
          </a:p>
        </p:txBody>
      </p:sp>
      <p:sp>
        <p:nvSpPr>
          <p:cNvPr id="6" name="Text 3"/>
          <p:cNvSpPr/>
          <p:nvPr/>
        </p:nvSpPr>
        <p:spPr>
          <a:xfrm>
            <a:off x="1020604" y="2402324"/>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Lập trình Python và huấn luyện mô hình</a:t>
            </a:r>
            <a:endParaRPr lang="en-US" sz="1750" dirty="0"/>
          </a:p>
        </p:txBody>
      </p:sp>
      <p:sp>
        <p:nvSpPr>
          <p:cNvPr id="7" name="Shape 4"/>
          <p:cNvSpPr/>
          <p:nvPr/>
        </p:nvSpPr>
        <p:spPr>
          <a:xfrm>
            <a:off x="793790" y="3218855"/>
            <a:ext cx="7556421" cy="1306949"/>
          </a:xfrm>
          <a:prstGeom prst="roundRect">
            <a:avLst>
              <a:gd name="adj" fmla="val 2603"/>
            </a:avLst>
          </a:prstGeom>
          <a:solidFill>
            <a:srgbClr val="F2EEEE"/>
          </a:solidFill>
          <a:ln/>
        </p:spPr>
      </p:sp>
      <p:sp>
        <p:nvSpPr>
          <p:cNvPr id="8" name="Text 5"/>
          <p:cNvSpPr/>
          <p:nvPr/>
        </p:nvSpPr>
        <p:spPr>
          <a:xfrm>
            <a:off x="1020604" y="34456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Google Drive</a:t>
            </a:r>
            <a:endParaRPr lang="en-US" sz="2200" dirty="0"/>
          </a:p>
        </p:txBody>
      </p:sp>
      <p:sp>
        <p:nvSpPr>
          <p:cNvPr id="9" name="Text 6"/>
          <p:cNvSpPr/>
          <p:nvPr/>
        </p:nvSpPr>
        <p:spPr>
          <a:xfrm>
            <a:off x="1020604" y="3936087"/>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Lưu trữ dữ liệu và mô hình</a:t>
            </a:r>
            <a:endParaRPr lang="en-US" sz="1750" dirty="0"/>
          </a:p>
        </p:txBody>
      </p:sp>
      <p:sp>
        <p:nvSpPr>
          <p:cNvPr id="10" name="Shape 7"/>
          <p:cNvSpPr/>
          <p:nvPr/>
        </p:nvSpPr>
        <p:spPr>
          <a:xfrm>
            <a:off x="793790" y="4752618"/>
            <a:ext cx="7556421" cy="1306949"/>
          </a:xfrm>
          <a:prstGeom prst="roundRect">
            <a:avLst>
              <a:gd name="adj" fmla="val 2603"/>
            </a:avLst>
          </a:prstGeom>
          <a:solidFill>
            <a:srgbClr val="F2EEEE"/>
          </a:solidFill>
          <a:ln/>
        </p:spPr>
      </p:sp>
      <p:sp>
        <p:nvSpPr>
          <p:cNvPr id="11" name="Text 8"/>
          <p:cNvSpPr/>
          <p:nvPr/>
        </p:nvSpPr>
        <p:spPr>
          <a:xfrm>
            <a:off x="1020604" y="49794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YOLOv8</a:t>
            </a:r>
            <a:endParaRPr lang="en-US" sz="2200" dirty="0"/>
          </a:p>
        </p:txBody>
      </p:sp>
      <p:sp>
        <p:nvSpPr>
          <p:cNvPr id="12" name="Text 9"/>
          <p:cNvSpPr/>
          <p:nvPr/>
        </p:nvSpPr>
        <p:spPr>
          <a:xfrm>
            <a:off x="1020604" y="5469850"/>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Thư viện Ultralytics cho nhận diện đối tượng</a:t>
            </a:r>
            <a:endParaRPr lang="en-US" sz="1750" dirty="0"/>
          </a:p>
        </p:txBody>
      </p:sp>
      <p:sp>
        <p:nvSpPr>
          <p:cNvPr id="13" name="Shape 10"/>
          <p:cNvSpPr/>
          <p:nvPr/>
        </p:nvSpPr>
        <p:spPr>
          <a:xfrm>
            <a:off x="793790" y="6286381"/>
            <a:ext cx="7556421" cy="1306949"/>
          </a:xfrm>
          <a:prstGeom prst="roundRect">
            <a:avLst>
              <a:gd name="adj" fmla="val 2603"/>
            </a:avLst>
          </a:prstGeom>
          <a:solidFill>
            <a:srgbClr val="F2EEEE"/>
          </a:solidFill>
          <a:ln/>
        </p:spPr>
      </p:sp>
      <p:sp>
        <p:nvSpPr>
          <p:cNvPr id="14" name="Text 11"/>
          <p:cNvSpPr/>
          <p:nvPr/>
        </p:nvSpPr>
        <p:spPr>
          <a:xfrm>
            <a:off x="1020604" y="65131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Quy trình</a:t>
            </a:r>
            <a:endParaRPr lang="en-US" sz="2200" dirty="0"/>
          </a:p>
        </p:txBody>
      </p:sp>
      <p:sp>
        <p:nvSpPr>
          <p:cNvPr id="15" name="Text 12"/>
          <p:cNvSpPr/>
          <p:nvPr/>
        </p:nvSpPr>
        <p:spPr>
          <a:xfrm>
            <a:off x="1020604" y="7003613"/>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Kết nối - Cài đặt - Chuẩn bị - Huấn luyện - Xuất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52305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Giới Hạn &amp; Ứng Dụng</a:t>
            </a:r>
            <a:endParaRPr lang="en-US" sz="4450" dirty="0"/>
          </a:p>
        </p:txBody>
      </p:sp>
      <p:sp>
        <p:nvSpPr>
          <p:cNvPr id="3" name="Text 1"/>
          <p:cNvSpPr/>
          <p:nvPr/>
        </p:nvSpPr>
        <p:spPr>
          <a:xfrm>
            <a:off x="793790" y="37988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Giới Hạn</a:t>
            </a:r>
            <a:endParaRPr lang="en-US" sz="2200" dirty="0"/>
          </a:p>
        </p:txBody>
      </p:sp>
      <p:sp>
        <p:nvSpPr>
          <p:cNvPr id="4" name="Text 2"/>
          <p:cNvSpPr/>
          <p:nvPr/>
        </p:nvSpPr>
        <p:spPr>
          <a:xfrm>
            <a:off x="793790" y="43799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64646"/>
                </a:solidFill>
                <a:latin typeface="Inter Medium" pitchFamily="34" charset="0"/>
                <a:ea typeface="Inter Medium" pitchFamily="34" charset="-122"/>
                <a:cs typeface="Inter Medium" pitchFamily="34" charset="-120"/>
              </a:rPr>
              <a:t>Thời gian Colab hạn chế</a:t>
            </a:r>
            <a:endParaRPr lang="en-US" sz="1750" dirty="0"/>
          </a:p>
        </p:txBody>
      </p:sp>
      <p:sp>
        <p:nvSpPr>
          <p:cNvPr id="5" name="Text 3"/>
          <p:cNvSpPr/>
          <p:nvPr/>
        </p:nvSpPr>
        <p:spPr>
          <a:xfrm>
            <a:off x="793790" y="48221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64646"/>
                </a:solidFill>
                <a:latin typeface="Inter Medium" pitchFamily="34" charset="0"/>
                <a:ea typeface="Inter Medium" pitchFamily="34" charset="-122"/>
                <a:cs typeface="Inter Medium" pitchFamily="34" charset="-120"/>
              </a:rPr>
              <a:t>Tải dữ liệu lớn chậm</a:t>
            </a:r>
            <a:endParaRPr lang="en-US" sz="1750" dirty="0"/>
          </a:p>
        </p:txBody>
      </p:sp>
      <p:sp>
        <p:nvSpPr>
          <p:cNvPr id="6" name="Text 4"/>
          <p:cNvSpPr/>
          <p:nvPr/>
        </p:nvSpPr>
        <p:spPr>
          <a:xfrm>
            <a:off x="793790" y="52643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64646"/>
                </a:solidFill>
                <a:latin typeface="Inter Medium" pitchFamily="34" charset="0"/>
                <a:ea typeface="Inter Medium" pitchFamily="34" charset="-122"/>
                <a:cs typeface="Inter Medium" pitchFamily="34" charset="-120"/>
              </a:rPr>
              <a:t>Phụ thuộc chất lượng dữ liệu</a:t>
            </a:r>
            <a:endParaRPr lang="en-US" sz="1750" dirty="0"/>
          </a:p>
        </p:txBody>
      </p:sp>
      <p:sp>
        <p:nvSpPr>
          <p:cNvPr id="7" name="Text 5"/>
          <p:cNvSpPr/>
          <p:nvPr/>
        </p:nvSpPr>
        <p:spPr>
          <a:xfrm>
            <a:off x="7599521" y="37988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Ứng Dụng</a:t>
            </a:r>
            <a:endParaRPr lang="en-US" sz="2200" dirty="0"/>
          </a:p>
        </p:txBody>
      </p:sp>
      <p:sp>
        <p:nvSpPr>
          <p:cNvPr id="8" name="Text 6"/>
          <p:cNvSpPr/>
          <p:nvPr/>
        </p:nvSpPr>
        <p:spPr>
          <a:xfrm>
            <a:off x="7599521" y="43799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64646"/>
                </a:solidFill>
                <a:latin typeface="Inter Medium" pitchFamily="34" charset="0"/>
                <a:ea typeface="Inter Medium" pitchFamily="34" charset="-122"/>
                <a:cs typeface="Inter Medium" pitchFamily="34" charset="-120"/>
              </a:rPr>
              <a:t>Giám sát an ninh</a:t>
            </a:r>
            <a:endParaRPr lang="en-US" sz="1750" dirty="0"/>
          </a:p>
        </p:txBody>
      </p:sp>
      <p:sp>
        <p:nvSpPr>
          <p:cNvPr id="9" name="Text 7"/>
          <p:cNvSpPr/>
          <p:nvPr/>
        </p:nvSpPr>
        <p:spPr>
          <a:xfrm>
            <a:off x="7599521" y="48221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64646"/>
                </a:solidFill>
                <a:latin typeface="Inter Medium" pitchFamily="34" charset="0"/>
                <a:ea typeface="Inter Medium" pitchFamily="34" charset="-122"/>
                <a:cs typeface="Inter Medium" pitchFamily="34" charset="-120"/>
              </a:rPr>
              <a:t>Phân loại vật thể</a:t>
            </a:r>
            <a:endParaRPr lang="en-US" sz="1750" dirty="0"/>
          </a:p>
        </p:txBody>
      </p:sp>
      <p:sp>
        <p:nvSpPr>
          <p:cNvPr id="10" name="Text 8"/>
          <p:cNvSpPr/>
          <p:nvPr/>
        </p:nvSpPr>
        <p:spPr>
          <a:xfrm>
            <a:off x="7599521" y="52643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64646"/>
                </a:solidFill>
                <a:latin typeface="Inter Medium" pitchFamily="34" charset="0"/>
                <a:ea typeface="Inter Medium" pitchFamily="34" charset="-122"/>
                <a:cs typeface="Inter Medium" pitchFamily="34" charset="-120"/>
              </a:rPr>
              <a:t>Tự động hóa công nghiệp</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51109"/>
            <a:ext cx="8381167"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Tổng Quan Nhận Diện Hình Ảnh</a:t>
            </a:r>
            <a:endParaRPr lang="en-US" sz="4450" dirty="0"/>
          </a:p>
        </p:txBody>
      </p:sp>
      <p:sp>
        <p:nvSpPr>
          <p:cNvPr id="3" name="Text 1"/>
          <p:cNvSpPr/>
          <p:nvPr/>
        </p:nvSpPr>
        <p:spPr>
          <a:xfrm>
            <a:off x="1743789" y="4269343"/>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Tiền xử lý</a:t>
            </a:r>
            <a:endParaRPr lang="en-US" sz="2200" dirty="0"/>
          </a:p>
        </p:txBody>
      </p:sp>
      <p:sp>
        <p:nvSpPr>
          <p:cNvPr id="4" name="Text 2"/>
          <p:cNvSpPr/>
          <p:nvPr/>
        </p:nvSpPr>
        <p:spPr>
          <a:xfrm>
            <a:off x="793790" y="4759762"/>
            <a:ext cx="3785235" cy="362903"/>
          </a:xfrm>
          <a:prstGeom prst="rect">
            <a:avLst/>
          </a:prstGeom>
          <a:noFill/>
          <a:ln/>
        </p:spPr>
        <p:txBody>
          <a:bodyPr wrap="none" lIns="0" tIns="0" rIns="0" bIns="0" rtlCol="0" anchor="t"/>
          <a:lstStyle/>
          <a:p>
            <a:pPr marL="0" indent="0" algn="r">
              <a:lnSpc>
                <a:spcPts val="2850"/>
              </a:lnSpc>
              <a:buNone/>
            </a:pPr>
            <a:r>
              <a:rPr lang="en-US" sz="1750" dirty="0">
                <a:solidFill>
                  <a:srgbClr val="464646"/>
                </a:solidFill>
                <a:latin typeface="Inter Medium" pitchFamily="34" charset="0"/>
                <a:ea typeface="Inter Medium" pitchFamily="34" charset="-122"/>
                <a:cs typeface="Inter Medium" pitchFamily="34" charset="-120"/>
              </a:rPr>
              <a:t>Chuẩn bị ảnh đầu vào</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pic>
        <p:nvPicPr>
          <p:cNvPr id="6" name="Image 1" descr="preencoded.png"/>
          <p:cNvPicPr>
            <a:picLocks noChangeAspect="1"/>
          </p:cNvPicPr>
          <p:nvPr/>
        </p:nvPicPr>
        <p:blipFill>
          <a:blip r:embed="rId4"/>
          <a:stretch>
            <a:fillRect/>
          </a:stretch>
        </p:blipFill>
        <p:spPr>
          <a:xfrm>
            <a:off x="5571411" y="4209098"/>
            <a:ext cx="339328" cy="424220"/>
          </a:xfrm>
          <a:prstGeom prst="rect">
            <a:avLst/>
          </a:prstGeom>
        </p:spPr>
      </p:pic>
      <p:sp>
        <p:nvSpPr>
          <p:cNvPr id="7" name="Text 3"/>
          <p:cNvSpPr/>
          <p:nvPr/>
        </p:nvSpPr>
        <p:spPr>
          <a:xfrm>
            <a:off x="9937790" y="304299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Trích xuất đặc trưng</a:t>
            </a:r>
            <a:endParaRPr lang="en-US" sz="2200" dirty="0"/>
          </a:p>
        </p:txBody>
      </p:sp>
      <p:sp>
        <p:nvSpPr>
          <p:cNvPr id="8" name="Text 4"/>
          <p:cNvSpPr/>
          <p:nvPr/>
        </p:nvSpPr>
        <p:spPr>
          <a:xfrm>
            <a:off x="9937790" y="3533418"/>
            <a:ext cx="3898821"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Xác định đặc điểm quan trọng</a:t>
            </a:r>
            <a:endParaRPr lang="en-US" sz="1750" dirty="0"/>
          </a:p>
        </p:txBody>
      </p:sp>
      <p:pic>
        <p:nvPicPr>
          <p:cNvPr id="9" name="Image 2" descr="preencoded.png"/>
          <p:cNvPicPr>
            <a:picLocks noChangeAspect="1"/>
          </p:cNvPicPr>
          <p:nvPr/>
        </p:nvPicPr>
        <p:blipFill>
          <a:blip r:embed="rId5"/>
          <a:stretch>
            <a:fillRect/>
          </a:stretch>
        </p:blipFill>
        <p:spPr>
          <a:xfrm>
            <a:off x="5032653" y="2413516"/>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8170307" y="3258026"/>
            <a:ext cx="339328" cy="424220"/>
          </a:xfrm>
          <a:prstGeom prst="rect">
            <a:avLst/>
          </a:prstGeom>
        </p:spPr>
      </p:pic>
      <p:sp>
        <p:nvSpPr>
          <p:cNvPr id="11" name="Text 5"/>
          <p:cNvSpPr/>
          <p:nvPr/>
        </p:nvSpPr>
        <p:spPr>
          <a:xfrm>
            <a:off x="9937790" y="54955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Phân loại</a:t>
            </a:r>
            <a:endParaRPr lang="en-US" sz="2200" dirty="0"/>
          </a:p>
        </p:txBody>
      </p:sp>
      <p:sp>
        <p:nvSpPr>
          <p:cNvPr id="12" name="Text 6"/>
          <p:cNvSpPr/>
          <p:nvPr/>
        </p:nvSpPr>
        <p:spPr>
          <a:xfrm>
            <a:off x="9937790" y="5985986"/>
            <a:ext cx="3898821"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Gán nhãn cho đối tượng</a:t>
            </a:r>
            <a:endParaRPr lang="en-US" sz="1750" dirty="0"/>
          </a:p>
        </p:txBody>
      </p:sp>
      <p:pic>
        <p:nvPicPr>
          <p:cNvPr id="13" name="Image 4" descr="preencoded.png"/>
          <p:cNvPicPr>
            <a:picLocks noChangeAspect="1"/>
          </p:cNvPicPr>
          <p:nvPr/>
        </p:nvPicPr>
        <p:blipFill>
          <a:blip r:embed="rId7"/>
          <a:stretch>
            <a:fillRect/>
          </a:stretch>
        </p:blipFill>
        <p:spPr>
          <a:xfrm>
            <a:off x="5032653" y="2413516"/>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7694533" y="5984200"/>
            <a:ext cx="339328" cy="4242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33199"/>
            <a:ext cx="7575828"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Tổng Quan Khai Phá Dữ Liệu</a:t>
            </a:r>
            <a:endParaRPr lang="en-US" sz="4450" dirty="0"/>
          </a:p>
        </p:txBody>
      </p:sp>
      <p:sp>
        <p:nvSpPr>
          <p:cNvPr id="3" name="Shape 1"/>
          <p:cNvSpPr/>
          <p:nvPr/>
        </p:nvSpPr>
        <p:spPr>
          <a:xfrm>
            <a:off x="793790" y="1995607"/>
            <a:ext cx="170021" cy="853321"/>
          </a:xfrm>
          <a:prstGeom prst="roundRect">
            <a:avLst>
              <a:gd name="adj" fmla="val 20012"/>
            </a:avLst>
          </a:prstGeom>
          <a:solidFill>
            <a:srgbClr val="F2EEEE"/>
          </a:solidFill>
          <a:ln/>
        </p:spPr>
      </p:sp>
      <p:sp>
        <p:nvSpPr>
          <p:cNvPr id="4" name="Text 2"/>
          <p:cNvSpPr/>
          <p:nvPr/>
        </p:nvSpPr>
        <p:spPr>
          <a:xfrm>
            <a:off x="1303973" y="19956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Lựa chọn dữ liệu</a:t>
            </a:r>
            <a:endParaRPr lang="en-US" sz="2200" dirty="0"/>
          </a:p>
        </p:txBody>
      </p:sp>
      <p:sp>
        <p:nvSpPr>
          <p:cNvPr id="5" name="Text 3"/>
          <p:cNvSpPr/>
          <p:nvPr/>
        </p:nvSpPr>
        <p:spPr>
          <a:xfrm>
            <a:off x="1303973" y="2486025"/>
            <a:ext cx="12532638"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Chọn nguồn dữ liệu phù hợp</a:t>
            </a:r>
            <a:endParaRPr lang="en-US" sz="1750" dirty="0"/>
          </a:p>
        </p:txBody>
      </p:sp>
      <p:sp>
        <p:nvSpPr>
          <p:cNvPr id="6" name="Shape 4"/>
          <p:cNvSpPr/>
          <p:nvPr/>
        </p:nvSpPr>
        <p:spPr>
          <a:xfrm>
            <a:off x="1133951" y="3075742"/>
            <a:ext cx="170021" cy="853321"/>
          </a:xfrm>
          <a:prstGeom prst="roundRect">
            <a:avLst>
              <a:gd name="adj" fmla="val 20012"/>
            </a:avLst>
          </a:prstGeom>
          <a:solidFill>
            <a:srgbClr val="F2EEEE"/>
          </a:solidFill>
          <a:ln/>
        </p:spPr>
      </p:sp>
      <p:sp>
        <p:nvSpPr>
          <p:cNvPr id="7" name="Text 5"/>
          <p:cNvSpPr/>
          <p:nvPr/>
        </p:nvSpPr>
        <p:spPr>
          <a:xfrm>
            <a:off x="1644134" y="307574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Tiền xử lý dữ liệu</a:t>
            </a:r>
            <a:endParaRPr lang="en-US" sz="2200" dirty="0"/>
          </a:p>
        </p:txBody>
      </p:sp>
      <p:sp>
        <p:nvSpPr>
          <p:cNvPr id="8" name="Text 6"/>
          <p:cNvSpPr/>
          <p:nvPr/>
        </p:nvSpPr>
        <p:spPr>
          <a:xfrm>
            <a:off x="1644134" y="3566160"/>
            <a:ext cx="12192476"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Làm sạch và chuẩn hóa</a:t>
            </a:r>
            <a:endParaRPr lang="en-US" sz="1750" dirty="0"/>
          </a:p>
        </p:txBody>
      </p:sp>
      <p:sp>
        <p:nvSpPr>
          <p:cNvPr id="9" name="Shape 7"/>
          <p:cNvSpPr/>
          <p:nvPr/>
        </p:nvSpPr>
        <p:spPr>
          <a:xfrm>
            <a:off x="1474232" y="4155877"/>
            <a:ext cx="170021" cy="853321"/>
          </a:xfrm>
          <a:prstGeom prst="roundRect">
            <a:avLst>
              <a:gd name="adj" fmla="val 20012"/>
            </a:avLst>
          </a:prstGeom>
          <a:solidFill>
            <a:srgbClr val="F2EEEE"/>
          </a:solidFill>
          <a:ln/>
        </p:spPr>
      </p:sp>
      <p:sp>
        <p:nvSpPr>
          <p:cNvPr id="10" name="Text 8"/>
          <p:cNvSpPr/>
          <p:nvPr/>
        </p:nvSpPr>
        <p:spPr>
          <a:xfrm>
            <a:off x="1984415" y="41558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Chuyển đổi dữ liệu</a:t>
            </a:r>
            <a:endParaRPr lang="en-US" sz="2200" dirty="0"/>
          </a:p>
        </p:txBody>
      </p:sp>
      <p:sp>
        <p:nvSpPr>
          <p:cNvPr id="11" name="Text 9"/>
          <p:cNvSpPr/>
          <p:nvPr/>
        </p:nvSpPr>
        <p:spPr>
          <a:xfrm>
            <a:off x="1984415" y="4646295"/>
            <a:ext cx="11852196"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Định dạng phù hợp cho phân tích</a:t>
            </a:r>
            <a:endParaRPr lang="en-US" sz="1750" dirty="0"/>
          </a:p>
        </p:txBody>
      </p:sp>
      <p:sp>
        <p:nvSpPr>
          <p:cNvPr id="12" name="Shape 10"/>
          <p:cNvSpPr/>
          <p:nvPr/>
        </p:nvSpPr>
        <p:spPr>
          <a:xfrm>
            <a:off x="1814513" y="5236012"/>
            <a:ext cx="170021" cy="853321"/>
          </a:xfrm>
          <a:prstGeom prst="roundRect">
            <a:avLst>
              <a:gd name="adj" fmla="val 20012"/>
            </a:avLst>
          </a:prstGeom>
          <a:solidFill>
            <a:srgbClr val="F2EEEE"/>
          </a:solidFill>
          <a:ln/>
        </p:spPr>
      </p:sp>
      <p:sp>
        <p:nvSpPr>
          <p:cNvPr id="13" name="Text 11"/>
          <p:cNvSpPr/>
          <p:nvPr/>
        </p:nvSpPr>
        <p:spPr>
          <a:xfrm>
            <a:off x="2324695" y="523601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Khai phá dữ liệu</a:t>
            </a:r>
            <a:endParaRPr lang="en-US" sz="2200" dirty="0"/>
          </a:p>
        </p:txBody>
      </p:sp>
      <p:sp>
        <p:nvSpPr>
          <p:cNvPr id="14" name="Text 12"/>
          <p:cNvSpPr/>
          <p:nvPr/>
        </p:nvSpPr>
        <p:spPr>
          <a:xfrm>
            <a:off x="2324695" y="5726430"/>
            <a:ext cx="11511915"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Áp dụng thuật toán phân tích</a:t>
            </a:r>
            <a:endParaRPr lang="en-US" sz="1750" dirty="0"/>
          </a:p>
        </p:txBody>
      </p:sp>
      <p:sp>
        <p:nvSpPr>
          <p:cNvPr id="15" name="Shape 13"/>
          <p:cNvSpPr/>
          <p:nvPr/>
        </p:nvSpPr>
        <p:spPr>
          <a:xfrm>
            <a:off x="1474232" y="6316147"/>
            <a:ext cx="170021" cy="853321"/>
          </a:xfrm>
          <a:prstGeom prst="roundRect">
            <a:avLst>
              <a:gd name="adj" fmla="val 20012"/>
            </a:avLst>
          </a:prstGeom>
          <a:solidFill>
            <a:srgbClr val="F2EEEE"/>
          </a:solidFill>
          <a:ln/>
        </p:spPr>
      </p:sp>
      <p:sp>
        <p:nvSpPr>
          <p:cNvPr id="16" name="Text 14"/>
          <p:cNvSpPr/>
          <p:nvPr/>
        </p:nvSpPr>
        <p:spPr>
          <a:xfrm>
            <a:off x="1984415" y="63161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Đánh giá kết quả</a:t>
            </a:r>
            <a:endParaRPr lang="en-US" sz="2200" dirty="0"/>
          </a:p>
        </p:txBody>
      </p:sp>
      <p:sp>
        <p:nvSpPr>
          <p:cNvPr id="17" name="Text 15"/>
          <p:cNvSpPr/>
          <p:nvPr/>
        </p:nvSpPr>
        <p:spPr>
          <a:xfrm>
            <a:off x="1984415" y="6806565"/>
            <a:ext cx="11852196"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Kiểm tra và diễn giải</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51649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Kỹ Thuật AI Áp Dụng</a:t>
            </a:r>
            <a:endParaRPr lang="en-US" sz="4450" dirty="0"/>
          </a:p>
        </p:txBody>
      </p:sp>
      <p:pic>
        <p:nvPicPr>
          <p:cNvPr id="3" name="Image 0" descr="preencoded.png"/>
          <p:cNvPicPr>
            <a:picLocks noChangeAspect="1"/>
          </p:cNvPicPr>
          <p:nvPr/>
        </p:nvPicPr>
        <p:blipFill>
          <a:blip r:embed="rId3"/>
          <a:stretch>
            <a:fillRect/>
          </a:stretch>
        </p:blipFill>
        <p:spPr>
          <a:xfrm>
            <a:off x="2978348" y="2678906"/>
            <a:ext cx="2152055" cy="1306949"/>
          </a:xfrm>
          <a:prstGeom prst="rect">
            <a:avLst/>
          </a:prstGeom>
        </p:spPr>
      </p:pic>
      <p:pic>
        <p:nvPicPr>
          <p:cNvPr id="4" name="Image 1" descr="preencoded.png"/>
          <p:cNvPicPr>
            <a:picLocks noChangeAspect="1"/>
          </p:cNvPicPr>
          <p:nvPr/>
        </p:nvPicPr>
        <p:blipFill>
          <a:blip r:embed="rId4"/>
          <a:stretch>
            <a:fillRect/>
          </a:stretch>
        </p:blipFill>
        <p:spPr>
          <a:xfrm>
            <a:off x="3894892" y="3294936"/>
            <a:ext cx="318968" cy="398621"/>
          </a:xfrm>
          <a:prstGeom prst="rect">
            <a:avLst/>
          </a:prstGeom>
        </p:spPr>
      </p:pic>
      <p:sp>
        <p:nvSpPr>
          <p:cNvPr id="5" name="Text 1"/>
          <p:cNvSpPr/>
          <p:nvPr/>
        </p:nvSpPr>
        <p:spPr>
          <a:xfrm>
            <a:off x="5357217" y="29057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Học sâu</a:t>
            </a:r>
            <a:endParaRPr lang="en-US" sz="2200" dirty="0"/>
          </a:p>
        </p:txBody>
      </p:sp>
      <p:sp>
        <p:nvSpPr>
          <p:cNvPr id="6" name="Text 2"/>
          <p:cNvSpPr/>
          <p:nvPr/>
        </p:nvSpPr>
        <p:spPr>
          <a:xfrm>
            <a:off x="5357217" y="3396139"/>
            <a:ext cx="3079075"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Trích xuất đặc trưng tự động</a:t>
            </a:r>
            <a:endParaRPr lang="en-US" sz="1750" dirty="0"/>
          </a:p>
        </p:txBody>
      </p:sp>
      <p:sp>
        <p:nvSpPr>
          <p:cNvPr id="7" name="Shape 3"/>
          <p:cNvSpPr/>
          <p:nvPr/>
        </p:nvSpPr>
        <p:spPr>
          <a:xfrm>
            <a:off x="5187077" y="3998952"/>
            <a:ext cx="8592860" cy="15240"/>
          </a:xfrm>
          <a:prstGeom prst="roundRect">
            <a:avLst>
              <a:gd name="adj" fmla="val 223256"/>
            </a:avLst>
          </a:prstGeom>
          <a:solidFill>
            <a:srgbClr val="D8D4D4"/>
          </a:solidFill>
          <a:ln/>
        </p:spPr>
      </p:sp>
      <p:pic>
        <p:nvPicPr>
          <p:cNvPr id="8" name="Image 2" descr="preencoded.png"/>
          <p:cNvPicPr>
            <a:picLocks noChangeAspect="1"/>
          </p:cNvPicPr>
          <p:nvPr/>
        </p:nvPicPr>
        <p:blipFill>
          <a:blip r:embed="rId5"/>
          <a:stretch>
            <a:fillRect/>
          </a:stretch>
        </p:blipFill>
        <p:spPr>
          <a:xfrm>
            <a:off x="1902381" y="4042529"/>
            <a:ext cx="4304109" cy="1306949"/>
          </a:xfrm>
          <a:prstGeom prst="rect">
            <a:avLst/>
          </a:prstGeom>
        </p:spPr>
      </p:pic>
      <p:pic>
        <p:nvPicPr>
          <p:cNvPr id="9" name="Image 3" descr="preencoded.png"/>
          <p:cNvPicPr>
            <a:picLocks noChangeAspect="1"/>
          </p:cNvPicPr>
          <p:nvPr/>
        </p:nvPicPr>
        <p:blipFill>
          <a:blip r:embed="rId6"/>
          <a:stretch>
            <a:fillRect/>
          </a:stretch>
        </p:blipFill>
        <p:spPr>
          <a:xfrm>
            <a:off x="3894892" y="4496633"/>
            <a:ext cx="318968" cy="398621"/>
          </a:xfrm>
          <a:prstGeom prst="rect">
            <a:avLst/>
          </a:prstGeom>
        </p:spPr>
      </p:pic>
      <p:sp>
        <p:nvSpPr>
          <p:cNvPr id="10" name="Text 4"/>
          <p:cNvSpPr/>
          <p:nvPr/>
        </p:nvSpPr>
        <p:spPr>
          <a:xfrm>
            <a:off x="6433304" y="426934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Phân loại</a:t>
            </a:r>
            <a:endParaRPr lang="en-US" sz="2200" dirty="0"/>
          </a:p>
        </p:txBody>
      </p:sp>
      <p:sp>
        <p:nvSpPr>
          <p:cNvPr id="11" name="Text 5"/>
          <p:cNvSpPr/>
          <p:nvPr/>
        </p:nvSpPr>
        <p:spPr>
          <a:xfrm>
            <a:off x="6433304" y="4759762"/>
            <a:ext cx="2941677"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Decision Tree, Naïve Bayes</a:t>
            </a:r>
            <a:endParaRPr lang="en-US" sz="1750" dirty="0"/>
          </a:p>
        </p:txBody>
      </p:sp>
      <p:sp>
        <p:nvSpPr>
          <p:cNvPr id="12" name="Shape 6"/>
          <p:cNvSpPr/>
          <p:nvPr/>
        </p:nvSpPr>
        <p:spPr>
          <a:xfrm>
            <a:off x="6263164" y="5362575"/>
            <a:ext cx="7516773" cy="15240"/>
          </a:xfrm>
          <a:prstGeom prst="roundRect">
            <a:avLst>
              <a:gd name="adj" fmla="val 223256"/>
            </a:avLst>
          </a:prstGeom>
          <a:solidFill>
            <a:srgbClr val="D8D4D4"/>
          </a:solidFill>
          <a:ln/>
        </p:spPr>
      </p:sp>
      <p:pic>
        <p:nvPicPr>
          <p:cNvPr id="13" name="Image 4" descr="preencoded.png"/>
          <p:cNvPicPr>
            <a:picLocks noChangeAspect="1"/>
          </p:cNvPicPr>
          <p:nvPr/>
        </p:nvPicPr>
        <p:blipFill>
          <a:blip r:embed="rId7"/>
          <a:stretch>
            <a:fillRect/>
          </a:stretch>
        </p:blipFill>
        <p:spPr>
          <a:xfrm>
            <a:off x="826294" y="5406152"/>
            <a:ext cx="6456164" cy="1306949"/>
          </a:xfrm>
          <a:prstGeom prst="rect">
            <a:avLst/>
          </a:prstGeom>
        </p:spPr>
      </p:pic>
      <p:pic>
        <p:nvPicPr>
          <p:cNvPr id="14" name="Image 5" descr="preencoded.png"/>
          <p:cNvPicPr>
            <a:picLocks noChangeAspect="1"/>
          </p:cNvPicPr>
          <p:nvPr/>
        </p:nvPicPr>
        <p:blipFill>
          <a:blip r:embed="rId8"/>
          <a:stretch>
            <a:fillRect/>
          </a:stretch>
        </p:blipFill>
        <p:spPr>
          <a:xfrm>
            <a:off x="3894773" y="5860256"/>
            <a:ext cx="318968" cy="398621"/>
          </a:xfrm>
          <a:prstGeom prst="rect">
            <a:avLst/>
          </a:prstGeom>
        </p:spPr>
      </p:pic>
      <p:sp>
        <p:nvSpPr>
          <p:cNvPr id="15" name="Text 7"/>
          <p:cNvSpPr/>
          <p:nvPr/>
        </p:nvSpPr>
        <p:spPr>
          <a:xfrm>
            <a:off x="7509272" y="5632966"/>
            <a:ext cx="2664857"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Phân cụm</a:t>
            </a:r>
            <a:endParaRPr lang="en-US" sz="2200" dirty="0"/>
          </a:p>
        </p:txBody>
      </p:sp>
      <p:sp>
        <p:nvSpPr>
          <p:cNvPr id="16" name="Text 8"/>
          <p:cNvSpPr/>
          <p:nvPr/>
        </p:nvSpPr>
        <p:spPr>
          <a:xfrm>
            <a:off x="7509272" y="6123384"/>
            <a:ext cx="2664857"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Phát hiện nhóm mẫu mới</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TotalTime>
  <Words>489</Words>
  <Application>Microsoft Office PowerPoint</Application>
  <PresentationFormat>Custom</PresentationFormat>
  <Paragraphs>91</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Inter Medium</vt:lpstr>
      <vt:lpstr>DM Sans Semi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Đ Hạnh</cp:lastModifiedBy>
  <cp:revision>4</cp:revision>
  <dcterms:created xsi:type="dcterms:W3CDTF">2025-04-11T06:04:14Z</dcterms:created>
  <dcterms:modified xsi:type="dcterms:W3CDTF">2025-04-11T07:50:40Z</dcterms:modified>
</cp:coreProperties>
</file>